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5" r:id="rId4"/>
    <p:sldId id="266" r:id="rId5"/>
    <p:sldId id="258" r:id="rId6"/>
    <p:sldId id="29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1" r:id="rId15"/>
    <p:sldId id="293" r:id="rId16"/>
    <p:sldId id="269" r:id="rId17"/>
    <p:sldId id="276" r:id="rId18"/>
    <p:sldId id="272" r:id="rId19"/>
    <p:sldId id="275" r:id="rId20"/>
    <p:sldId id="274" r:id="rId21"/>
    <p:sldId id="267" r:id="rId22"/>
    <p:sldId id="268" r:id="rId23"/>
    <p:sldId id="278" r:id="rId24"/>
    <p:sldId id="284" r:id="rId25"/>
    <p:sldId id="282" r:id="rId26"/>
    <p:sldId id="279" r:id="rId27"/>
    <p:sldId id="280" r:id="rId28"/>
    <p:sldId id="281" r:id="rId29"/>
    <p:sldId id="263" r:id="rId30"/>
    <p:sldId id="26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0"/>
    <p:restoredTop sz="91398"/>
  </p:normalViewPr>
  <p:slideViewPr>
    <p:cSldViewPr snapToGrid="0" snapToObjects="1">
      <p:cViewPr varScale="1">
        <p:scale>
          <a:sx n="68" d="100"/>
          <a:sy n="68" d="100"/>
        </p:scale>
        <p:origin x="24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F4B56-E884-C14E-B928-44AF952813E3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6718C-F9A6-F34D-8266-AF22167B1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sentiment is negative on the matchup more so than negative on either team.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little commentary about the actual game. People may not have been watching or felt uninspired.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3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.co/DQXqtXPLeD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developer.twitter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two </a:t>
            </a:r>
            <a:r>
              <a:rPr lang="en-US" sz="6000" dirty="0">
                <a:solidFill>
                  <a:srgbClr val="17A73F"/>
                </a:solidFill>
              </a:rPr>
              <a:t>ugly</a:t>
            </a:r>
            <a:r>
              <a:rPr lang="en-US" sz="6000" dirty="0"/>
              <a:t> girls fighting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-</a:t>
            </a:r>
            <a:r>
              <a:rPr lang="en-US" sz="4000" dirty="0" smtClean="0"/>
              <a:t>SENTIMENT/EMOTION ANALYSIS OF A COLLEGE FOOTBALL RIVALRY GAME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014452"/>
            <a:ext cx="8045373" cy="1707023"/>
          </a:xfrm>
        </p:spPr>
        <p:txBody>
          <a:bodyPr/>
          <a:lstStyle/>
          <a:p>
            <a:r>
              <a:rPr lang="en-US" dirty="0" smtClean="0"/>
              <a:t>Part 1</a:t>
            </a:r>
            <a:r>
              <a:rPr lang="en-US" dirty="0"/>
              <a:t>: </a:t>
            </a:r>
            <a:r>
              <a:rPr lang="en-US" dirty="0" smtClean="0"/>
              <a:t>Melvin Tanner</a:t>
            </a:r>
          </a:p>
          <a:p>
            <a:r>
              <a:rPr lang="en-US" dirty="0" smtClean="0"/>
              <a:t>Part II: HUAN KUANG</a:t>
            </a:r>
          </a:p>
          <a:p>
            <a:r>
              <a:rPr lang="en-US" dirty="0" smtClean="0"/>
              <a:t>PART III: ZEYUAN 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2401"/>
            <a:ext cx="10178322" cy="4457192"/>
          </a:xfrm>
        </p:spPr>
        <p:txBody>
          <a:bodyPr>
            <a:normAutofit/>
          </a:bodyPr>
          <a:lstStyle/>
          <a:p>
            <a:r>
              <a:rPr lang="is-IS" sz="2600" dirty="0" smtClean="0"/>
              <a:t>Analyze the sentiment by using Rapid minder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246584"/>
            <a:ext cx="5896727" cy="2661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64" y="3650997"/>
            <a:ext cx="5564436" cy="2946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41600" y="2133600"/>
            <a:ext cx="1270000" cy="1244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86400" y="5558448"/>
            <a:ext cx="2209800" cy="9086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2401"/>
            <a:ext cx="10178322" cy="4457192"/>
          </a:xfrm>
        </p:spPr>
        <p:txBody>
          <a:bodyPr>
            <a:normAutofit/>
          </a:bodyPr>
          <a:lstStyle/>
          <a:p>
            <a:r>
              <a:rPr lang="is-IS" sz="2600" dirty="0" smtClean="0"/>
              <a:t>Analyze the sentiment by using Rapid minder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168011"/>
            <a:ext cx="11633200" cy="29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44" y="382385"/>
            <a:ext cx="5310796" cy="61627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3" y="382385"/>
            <a:ext cx="4795671" cy="62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98" y="208728"/>
            <a:ext cx="8830785" cy="6454503"/>
          </a:xfrm>
          <a:ln w="19050">
            <a:solidFill>
              <a:srgbClr val="FF0000"/>
            </a:solidFill>
          </a:ln>
        </p:spPr>
      </p:pic>
      <p:sp>
        <p:nvSpPr>
          <p:cNvPr id="8" name="Oval 7"/>
          <p:cNvSpPr/>
          <p:nvPr/>
        </p:nvSpPr>
        <p:spPr>
          <a:xfrm>
            <a:off x="5897872" y="3884577"/>
            <a:ext cx="1812561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7439" y="3323522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8371" y="4499828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48370" y="4939845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388"/>
            <a:ext cx="10049435" cy="4285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2853" y="1425388"/>
          <a:ext cx="11187852" cy="503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284"/>
                <a:gridCol w="3729284"/>
                <a:gridCol w="3729284"/>
              </a:tblGrid>
              <a:tr h="429916">
                <a:tc>
                  <a:txBody>
                    <a:bodyPr/>
                    <a:lstStyle/>
                    <a:p>
                      <a:pPr marL="65088" indent="0" algn="l" rtl="0" fontAlgn="t">
                        <a:tabLst/>
                      </a:pPr>
                      <a:r>
                        <a:rPr lang="en-US" sz="1800" u="none" strike="noStrike" dirty="0">
                          <a:effectLst/>
                        </a:rPr>
                        <a:t>Positive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>
                          <a:effectLst/>
                        </a:rPr>
                        <a:t>Neutral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>
                          <a:effectLst/>
                        </a:rPr>
                        <a:t>Negative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</a:tr>
              <a:tr h="787940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Doak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background but </a:t>
                      </a:r>
                      <a:r>
                        <a:rPr lang="en-US" sz="1800" u="none" strike="noStrike" kern="1200" dirty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loving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tompetty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this FSU UF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gameday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https://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t.co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/ve8IHcQDia (.6)</a:t>
                      </a: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sk-SK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TAL-I</a:t>
                      </a:r>
                      <a:r>
                        <a:rPr lang="sk-SK" sz="18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Orlando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growing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nobody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UCF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....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Either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FSU or UF. So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</a:t>
                      </a:r>
                      <a:r>
                        <a:rPr lang="sk-SK" sz="18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?(.0)</a:t>
                      </a:r>
                      <a:endParaRPr lang="sk-SK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FSU football did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year, but at least not UF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(-.5)</a:t>
                      </a:r>
                    </a:p>
                  </a:txBody>
                  <a:tcPr marL="1941" marR="1941" marT="1941" marB="0"/>
                </a:tc>
              </a:tr>
              <a:tr h="1049969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Touchdown Florida. After UF </a:t>
                      </a:r>
                      <a:r>
                        <a:rPr lang="en-US" sz="1800" u="none" strike="noStrike" kern="1200" dirty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regains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possession at FSU's 24-yard line off a Duke Dawson interception, Mark Thompson https://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t.co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/gLpbP7XrSh (.5)</a:t>
                      </a: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GNV-Nice special teams play all around for UF, which I </a:t>
                      </a:r>
                      <a:r>
                        <a:rPr lang="en-US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havenâ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€™t said much this year. Great punt, great coverage. FSU will start at its own 12. (.0)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GNV-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UF FSU game is going to be a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dumpster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fire (-.3)</a:t>
                      </a:r>
                    </a:p>
                  </a:txBody>
                  <a:tcPr marL="1941" marR="1941" marT="1941" marB="0"/>
                </a:tc>
              </a:tr>
              <a:tr h="1360578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ORL-In all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honesty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UCF and USF balled out this year. Damn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teams who would put up a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fight against both UF </a:t>
                      </a:r>
                      <a:r>
                        <a:rPr lang="en-US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andâ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€¦ 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https://t.co/DQXqtXPLeD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(.2)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 - If a college football game could end in a tie, I'd definitely want it to be FSU and UF (.0)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 - It's so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now that FSU players are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barely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celebrating and UF guys are holding out hands for FSU guys to help them up. I don't even recognize this rivalry. Say it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ain't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so,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Tebow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(-.3)</a:t>
                      </a:r>
                    </a:p>
                  </a:txBody>
                  <a:tcPr marL="6350" marR="6350" marT="6350" marB="0"/>
                </a:tc>
              </a:tr>
              <a:tr h="1303076">
                <a:tc>
                  <a:txBody>
                    <a:bodyPr/>
                    <a:lstStyle/>
                    <a:p>
                      <a:pPr marL="65088" indent="0" algn="l" rtl="0" fontAlgn="t">
                        <a:tabLst/>
                      </a:pPr>
                      <a:r>
                        <a:rPr lang="en-US" sz="1800" u="none" strike="noStrike" dirty="0">
                          <a:effectLst/>
                        </a:rPr>
                        <a:t>TAM- He got </a:t>
                      </a:r>
                      <a:r>
                        <a:rPr lang="en-US" sz="1800" u="none" strike="noStrike" dirty="0">
                          <a:solidFill>
                            <a:srgbClr val="F204F8"/>
                          </a:solidFill>
                          <a:effectLst/>
                        </a:rPr>
                        <a:t>lucky</a:t>
                      </a:r>
                      <a:r>
                        <a:rPr lang="en-US" sz="1800" u="none" strike="noStrike" dirty="0">
                          <a:effectLst/>
                        </a:rPr>
                        <a:t> on that one! UF is a sink hole for a job. Miami is on the up (.8)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 dirty="0">
                          <a:effectLst/>
                        </a:rPr>
                        <a:t>TAM - UF always brings out the best in this FSU team. (.0)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 dirty="0">
                          <a:effectLst/>
                        </a:rPr>
                        <a:t>TAM - UF vs. FSU being described as two </a:t>
                      </a:r>
                      <a:r>
                        <a:rPr lang="en-US" sz="1800" u="none" strike="noStrike" dirty="0">
                          <a:solidFill>
                            <a:srgbClr val="17A73F"/>
                          </a:solidFill>
                          <a:effectLst/>
                        </a:rPr>
                        <a:t>ugly</a:t>
                      </a:r>
                      <a:r>
                        <a:rPr lang="en-US" sz="1800" u="none" strike="noStrike" dirty="0">
                          <a:effectLst/>
                        </a:rPr>
                        <a:t> girls fighting made my day (-.5)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61474" y="2692585"/>
            <a:ext cx="3710609" cy="1099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7" y="220585"/>
            <a:ext cx="7026442" cy="6424176"/>
          </a:xfrm>
        </p:spPr>
      </p:pic>
      <p:sp>
        <p:nvSpPr>
          <p:cNvPr id="5" name="TextBox 4"/>
          <p:cNvSpPr txBox="1"/>
          <p:nvPr/>
        </p:nvSpPr>
        <p:spPr>
          <a:xfrm>
            <a:off x="8666922" y="2614863"/>
            <a:ext cx="261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1=Gainesville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2=Tampa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3=Tallahassee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4=Orlando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97840" y="4224670"/>
            <a:ext cx="633118" cy="360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97841" y="4652480"/>
            <a:ext cx="633118" cy="502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7E3900-3AAE-4768-B4AF-3F096C3B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cloud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C45ACC-1B96-4769-BB4E-8683B007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composed of words used in a particular text or subject, in which the size of each word indicates its frequency or importance.</a:t>
            </a:r>
          </a:p>
          <a:p>
            <a:r>
              <a:rPr lang="en-US" dirty="0"/>
              <a:t>Make word cloud for each city based on the tweets on UF vs. FSU football game day.</a:t>
            </a:r>
          </a:p>
        </p:txBody>
      </p:sp>
    </p:spTree>
    <p:extLst>
      <p:ext uri="{BB962C8B-B14F-4D97-AF65-F5344CB8AC3E}">
        <p14:creationId xmlns:p14="http://schemas.microsoft.com/office/powerpoint/2010/main" val="19601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 title="scalloped circle">
            <a:extLst>
              <a:ext uri="{FF2B5EF4-FFF2-40B4-BE49-F238E27FC236}">
                <a16:creationId xmlns:a16="http://schemas.microsoft.com/office/drawing/2014/main" xmlns="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5" title="left edge border">
            <a:extLst>
              <a:ext uri="{FF2B5EF4-FFF2-40B4-BE49-F238E27FC236}">
                <a16:creationId xmlns:a16="http://schemas.microsoft.com/office/drawing/2014/main" xmlns="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3CB3590A-F494-4ED5-B16A-7C774B84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73" y="221226"/>
            <a:ext cx="6734556" cy="6445045"/>
          </a:xfrm>
          <a:prstGeom prst="rect">
            <a:avLst/>
          </a:prstGeom>
        </p:spPr>
      </p:pic>
      <p:sp>
        <p:nvSpPr>
          <p:cNvPr id="30" name="Freeform 22" title="right scallop background shape">
            <a:extLst>
              <a:ext uri="{FF2B5EF4-FFF2-40B4-BE49-F238E27FC236}">
                <a16:creationId xmlns:a16="http://schemas.microsoft.com/office/drawing/2014/main" xmlns="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884902"/>
            <a:ext cx="3437290" cy="5650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spc="800" dirty="0">
                <a:solidFill>
                  <a:srgbClr val="2A1A00"/>
                </a:solidFill>
              </a:rPr>
              <a:t>Word cloud for </a:t>
            </a:r>
            <a:r>
              <a:rPr lang="en-US" sz="8000" spc="800" dirty="0" err="1">
                <a:solidFill>
                  <a:srgbClr val="2A1A00"/>
                </a:solidFill>
              </a:rPr>
              <a:t>Gaine-sville</a:t>
            </a:r>
            <a:r>
              <a:rPr lang="en-US" sz="3300" spc="800" dirty="0">
                <a:solidFill>
                  <a:srgbClr val="2A1A00"/>
                </a:solidFill>
              </a:rPr>
              <a:t/>
            </a:r>
            <a:br>
              <a:rPr lang="en-US" sz="3300" spc="800" dirty="0">
                <a:solidFill>
                  <a:srgbClr val="2A1A00"/>
                </a:solidFill>
              </a:rPr>
            </a:br>
            <a:endParaRPr lang="en-US" sz="33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 title="left edge border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06D67034-616E-46CA-BC11-A5D9BE47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-3617"/>
            <a:ext cx="6636881" cy="6826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71" y="457200"/>
            <a:ext cx="3828547" cy="5448300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Word cloud for </a:t>
            </a:r>
            <a:r>
              <a:rPr lang="en-US" sz="6600" dirty="0" err="1">
                <a:solidFill>
                  <a:schemeClr val="accent1"/>
                </a:solidFill>
              </a:rPr>
              <a:t>Tallaha-ssee</a:t>
            </a:r>
            <a:r>
              <a:rPr lang="en-US" sz="1900" dirty="0">
                <a:solidFill>
                  <a:schemeClr val="accent1"/>
                </a:solidFill>
              </a:rPr>
              <a:t/>
            </a:r>
            <a:br>
              <a:rPr lang="en-US" sz="1900" dirty="0">
                <a:solidFill>
                  <a:schemeClr val="accent1"/>
                </a:solidFill>
              </a:rPr>
            </a:br>
            <a:endParaRPr lang="en-US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 title="scalloped circle">
            <a:extLst>
              <a:ext uri="{FF2B5EF4-FFF2-40B4-BE49-F238E27FC236}">
                <a16:creationId xmlns:a16="http://schemas.microsoft.com/office/drawing/2014/main" xmlns="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Rectangle 29" title="left edge border">
            <a:extLst>
              <a:ext uri="{FF2B5EF4-FFF2-40B4-BE49-F238E27FC236}">
                <a16:creationId xmlns:a16="http://schemas.microsoft.com/office/drawing/2014/main" xmlns="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Freeform 22" title="right scallop background shape">
            <a:extLst>
              <a:ext uri="{FF2B5EF4-FFF2-40B4-BE49-F238E27FC236}">
                <a16:creationId xmlns:a16="http://schemas.microsoft.com/office/drawing/2014/main" xmlns="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0" y="1144909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spc="800" dirty="0">
                <a:solidFill>
                  <a:srgbClr val="2A1A00"/>
                </a:solidFill>
              </a:rPr>
              <a:t>Word cloud for </a:t>
            </a:r>
            <a:r>
              <a:rPr lang="en-US" sz="7200" spc="800" dirty="0" err="1">
                <a:solidFill>
                  <a:srgbClr val="2A1A00"/>
                </a:solidFill>
              </a:rPr>
              <a:t>tAMPA</a:t>
            </a:r>
            <a:endParaRPr lang="en-US" sz="7200" spc="800" dirty="0">
              <a:solidFill>
                <a:srgbClr val="2A1A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7620E2-0996-4693-9011-424A82CD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05" y="381000"/>
            <a:ext cx="6091495" cy="6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College Football is an integral part of U.S. athletic entertainment industry (Nixon, 2014)</a:t>
            </a:r>
          </a:p>
          <a:p>
            <a:r>
              <a:rPr lang="en-US" dirty="0"/>
              <a:t>College football generated $3.4 billion in 2013 (Gaines, 2014)</a:t>
            </a:r>
          </a:p>
          <a:p>
            <a:r>
              <a:rPr lang="en-US" dirty="0"/>
              <a:t>Game day dominates college campuses (</a:t>
            </a:r>
            <a:r>
              <a:rPr lang="en-US" dirty="0" err="1"/>
              <a:t>Toma</a:t>
            </a:r>
            <a:r>
              <a:rPr lang="en-US" dirty="0"/>
              <a:t>, 2003)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8" y="2150533"/>
            <a:ext cx="5295899" cy="3309937"/>
          </a:xfrm>
        </p:spPr>
      </p:pic>
    </p:spTree>
    <p:extLst>
      <p:ext uri="{BB962C8B-B14F-4D97-AF65-F5344CB8AC3E}">
        <p14:creationId xmlns:p14="http://schemas.microsoft.com/office/powerpoint/2010/main" val="10714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 title="left edge border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3A94DF02-37A7-49D6-95BC-318E6551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643464"/>
            <a:ext cx="5839691" cy="557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5" y="1194620"/>
            <a:ext cx="3636362" cy="4106754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Word cloud for </a:t>
            </a:r>
            <a:r>
              <a:rPr lang="en-US" sz="6600" dirty="0" err="1">
                <a:solidFill>
                  <a:schemeClr val="accent1"/>
                </a:solidFill>
              </a:rPr>
              <a:t>oRLANDO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17824-A0EE-441E-87B7-F626F4BA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Emotion of tweets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C0A35F2-1738-4EF1-A922-4E9842DD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can reflect people’s emotions and aspects to a particular event.</a:t>
            </a:r>
          </a:p>
        </p:txBody>
      </p:sp>
    </p:spTree>
    <p:extLst>
      <p:ext uri="{BB962C8B-B14F-4D97-AF65-F5344CB8AC3E}">
        <p14:creationId xmlns:p14="http://schemas.microsoft.com/office/powerpoint/2010/main" val="26202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EF9333B-47CE-439D-83EF-F8A0A491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2507226"/>
            <a:ext cx="9580417" cy="4496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FFBF0-78F1-4456-A4E5-48FBFD10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NRC Word-Emotion Association Lexicon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39D2F12-06F2-4199-AD24-05E84F7C2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25947"/>
              </p:ext>
            </p:extLst>
          </p:nvPr>
        </p:nvGraphicFramePr>
        <p:xfrm>
          <a:off x="3118947" y="530943"/>
          <a:ext cx="7916197" cy="1622322"/>
        </p:xfrm>
        <a:graphic>
          <a:graphicData uri="http://schemas.openxmlformats.org/drawingml/2006/table">
            <a:tbl>
              <a:tblPr/>
              <a:tblGrid>
                <a:gridCol w="7916197">
                  <a:extLst>
                    <a:ext uri="{9D8B030D-6E8A-4147-A177-3AD203B41FA5}">
                      <a16:colId xmlns:a16="http://schemas.microsoft.com/office/drawing/2014/main" xmlns="" val="4244169943"/>
                    </a:ext>
                  </a:extLst>
                </a:gridCol>
              </a:tblGrid>
              <a:tr h="16223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http://saifmohammad.com/WebPages/NRC-Emotion-Lexicon.htm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51015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A49A448-0EA1-4EE3-A414-4B543C782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46930"/>
              </p:ext>
            </p:extLst>
          </p:nvPr>
        </p:nvGraphicFramePr>
        <p:xfrm>
          <a:off x="1132963" y="2795516"/>
          <a:ext cx="10179050" cy="274320"/>
        </p:xfrm>
        <a:graphic>
          <a:graphicData uri="http://schemas.openxmlformats.org/drawingml/2006/table">
            <a:tbl>
              <a:tblPr/>
              <a:tblGrid>
                <a:gridCol w="10179050">
                  <a:extLst>
                    <a:ext uri="{9D8B030D-6E8A-4147-A177-3AD203B41FA5}">
                      <a16:colId xmlns:a16="http://schemas.microsoft.com/office/drawing/2014/main" xmlns="" val="2175610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278900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EE65717-7F1F-475E-89AB-856D29FC0A52}"/>
              </a:ext>
            </a:extLst>
          </p:cNvPr>
          <p:cNvSpPr/>
          <p:nvPr/>
        </p:nvSpPr>
        <p:spPr>
          <a:xfrm>
            <a:off x="3569111" y="1874517"/>
            <a:ext cx="840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 NRC Emotion Lexicon is a list of English words and their associations with eight basic emotions (anger, fear, anticipation, trust, surprise, sadness, joy, and disgust) and two sentiments (negative and positive).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CBE64-52AE-421A-9874-7D4303C6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NRC Word-Emotion Association Lexicon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F6C431-1FBA-4EEA-A8BB-9C44DEC7A06A}"/>
              </a:ext>
            </a:extLst>
          </p:cNvPr>
          <p:cNvSpPr txBox="1"/>
          <p:nvPr/>
        </p:nvSpPr>
        <p:spPr>
          <a:xfrm>
            <a:off x="3845979" y="1622322"/>
            <a:ext cx="758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classifies words into eight primary emotions categories based on </a:t>
            </a:r>
            <a:r>
              <a:rPr lang="en-US" dirty="0" err="1"/>
              <a:t>Plutchik’s</a:t>
            </a:r>
            <a:r>
              <a:rPr lang="en-US" dirty="0"/>
              <a:t> psycho-evolutionary theory and also positive and negative emotion categories</a:t>
            </a:r>
          </a:p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xmlns="" id="{21700444-D709-485F-9A3B-468E080DA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874" y="2286000"/>
            <a:ext cx="10702636" cy="4572000"/>
          </a:xfrm>
        </p:spPr>
      </p:pic>
    </p:spTree>
    <p:extLst>
      <p:ext uri="{BB962C8B-B14F-4D97-AF65-F5344CB8AC3E}">
        <p14:creationId xmlns:p14="http://schemas.microsoft.com/office/powerpoint/2010/main" val="30373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6998AD-5214-4DD7-9729-5152AFCC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891D09-233A-46E2-85F4-B3DF92F7583D}"/>
              </a:ext>
            </a:extLst>
          </p:cNvPr>
          <p:cNvSpPr txBox="1"/>
          <p:nvPr/>
        </p:nvSpPr>
        <p:spPr>
          <a:xfrm>
            <a:off x="1666567" y="1587518"/>
            <a:ext cx="265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Beautiful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8574E0A0-3E12-4D1D-9636-1B6B4D14FD05}"/>
              </a:ext>
            </a:extLst>
          </p:cNvPr>
          <p:cNvSpPr/>
          <p:nvPr/>
        </p:nvSpPr>
        <p:spPr>
          <a:xfrm>
            <a:off x="3795350" y="1749713"/>
            <a:ext cx="1297858" cy="51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8B6174E7-C541-434E-96CC-7B647FDE397F}"/>
              </a:ext>
            </a:extLst>
          </p:cNvPr>
          <p:cNvSpPr/>
          <p:nvPr/>
        </p:nvSpPr>
        <p:spPr>
          <a:xfrm>
            <a:off x="3750653" y="4792797"/>
            <a:ext cx="1297858" cy="51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B4AC0EE-874D-4710-A067-2D125B7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72" y="3525921"/>
            <a:ext cx="5995465" cy="319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538DC9A-AAF3-408C-A168-CA3E1EA2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72" y="451856"/>
            <a:ext cx="5995465" cy="2832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C4A000C-2109-46BF-B475-134BFBECED38}"/>
              </a:ext>
            </a:extLst>
          </p:cNvPr>
          <p:cNvSpPr txBox="1"/>
          <p:nvPr/>
        </p:nvSpPr>
        <p:spPr>
          <a:xfrm>
            <a:off x="2064774" y="4603409"/>
            <a:ext cx="148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8534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title="scalloped circle">
            <a:extLst>
              <a:ext uri="{FF2B5EF4-FFF2-40B4-BE49-F238E27FC236}">
                <a16:creationId xmlns:a16="http://schemas.microsoft.com/office/drawing/2014/main" xmlns="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 title="left edge border">
            <a:extLst>
              <a:ext uri="{FF2B5EF4-FFF2-40B4-BE49-F238E27FC236}">
                <a16:creationId xmlns:a16="http://schemas.microsoft.com/office/drawing/2014/main" xmlns="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062E04-9385-4281-9BFA-CFF1763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26" y="630936"/>
            <a:ext cx="6900811" cy="6135262"/>
          </a:xfrm>
          <a:prstGeom prst="rect">
            <a:avLst/>
          </a:prstGeom>
        </p:spPr>
      </p:pic>
      <p:sp>
        <p:nvSpPr>
          <p:cNvPr id="15" name="Freeform 22" title="right scallop background shape">
            <a:extLst>
              <a:ext uri="{FF2B5EF4-FFF2-40B4-BE49-F238E27FC236}">
                <a16:creationId xmlns:a16="http://schemas.microsoft.com/office/drawing/2014/main" xmlns="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945"/>
            <a:ext cx="4322618" cy="57192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pc="800" dirty="0">
                <a:solidFill>
                  <a:srgbClr val="2A1A00"/>
                </a:solidFill>
              </a:rPr>
              <a:t>Sentiment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scores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for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Gainesville</a:t>
            </a:r>
            <a:br>
              <a:rPr lang="en-US" spc="800" dirty="0">
                <a:solidFill>
                  <a:srgbClr val="2A1A00"/>
                </a:solidFill>
              </a:rPr>
            </a:br>
            <a:endParaRPr lang="en-US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11" title="right scallop background shape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 title="left edge border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9F42396-5086-45FF-A33D-DB1549D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381000"/>
            <a:ext cx="6574535" cy="598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735995-DF16-48E5-9F19-77700C76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142" y="1651820"/>
            <a:ext cx="4198374" cy="4498258"/>
          </a:xfrm>
        </p:spPr>
        <p:txBody>
          <a:bodyPr anchor="b">
            <a:no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Sentiments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scores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 for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 Tallahassee</a:t>
            </a:r>
          </a:p>
        </p:txBody>
      </p:sp>
    </p:spTree>
    <p:extLst>
      <p:ext uri="{BB962C8B-B14F-4D97-AF65-F5344CB8AC3E}">
        <p14:creationId xmlns:p14="http://schemas.microsoft.com/office/powerpoint/2010/main" val="42536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 title="scalloped circle">
            <a:extLst>
              <a:ext uri="{FF2B5EF4-FFF2-40B4-BE49-F238E27FC236}">
                <a16:creationId xmlns:a16="http://schemas.microsoft.com/office/drawing/2014/main" xmlns="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Rectangle 23" title="left edge border">
            <a:extLst>
              <a:ext uri="{FF2B5EF4-FFF2-40B4-BE49-F238E27FC236}">
                <a16:creationId xmlns:a16="http://schemas.microsoft.com/office/drawing/2014/main" xmlns="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D5865290-158B-4B28-9A24-83072270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04" y="643464"/>
            <a:ext cx="5420518" cy="5574989"/>
          </a:xfrm>
          <a:prstGeom prst="rect">
            <a:avLst/>
          </a:prstGeom>
        </p:spPr>
      </p:pic>
      <p:sp>
        <p:nvSpPr>
          <p:cNvPr id="28" name="Freeform 22" title="right scallop background shape">
            <a:extLst>
              <a:ext uri="{FF2B5EF4-FFF2-40B4-BE49-F238E27FC236}">
                <a16:creationId xmlns:a16="http://schemas.microsoft.com/office/drawing/2014/main" xmlns="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776A6-1FE5-4BC4-9754-4A03B59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5192"/>
            <a:ext cx="4391860" cy="4813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spc="800" dirty="0">
                <a:solidFill>
                  <a:srgbClr val="2A1A00"/>
                </a:solidFill>
              </a:rPr>
              <a:t>Sentiment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/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Scores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 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for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 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Tampa</a:t>
            </a:r>
            <a:r>
              <a:rPr lang="en-US" sz="4200" spc="800" dirty="0">
                <a:solidFill>
                  <a:srgbClr val="2A1A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81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11" title="right scallop background shape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 title="left edge border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8AEC1613-F58C-4819-88B3-B5E94D4D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381000"/>
            <a:ext cx="5912273" cy="6080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44CC6D-298C-4860-87F3-E2923F74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123" y="619432"/>
            <a:ext cx="3672348" cy="5486399"/>
          </a:xfrm>
        </p:spPr>
        <p:txBody>
          <a:bodyPr anchor="b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Sentiment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scores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for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Orlando</a:t>
            </a:r>
          </a:p>
        </p:txBody>
      </p:sp>
    </p:spTree>
    <p:extLst>
      <p:ext uri="{BB962C8B-B14F-4D97-AF65-F5344CB8AC3E}">
        <p14:creationId xmlns:p14="http://schemas.microsoft.com/office/powerpoint/2010/main" val="17334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There is statistical </a:t>
            </a:r>
            <a:r>
              <a:rPr lang="en-US" sz="2400" dirty="0" smtClean="0"/>
              <a:t>s</a:t>
            </a:r>
            <a:r>
              <a:rPr lang="en-US" sz="2400" dirty="0" smtClean="0"/>
              <a:t>ignificant differences in terms of the sentiment across cities.(GNV is different from Tampa, and Tallahassee is different from both Orlando and Tampa)</a:t>
            </a:r>
            <a:endParaRPr lang="en-US" sz="2400" dirty="0"/>
          </a:p>
          <a:p>
            <a:pPr lvl="0"/>
            <a:r>
              <a:rPr lang="en-US" sz="2400" dirty="0"/>
              <a:t>Negative sentiment is negative on the matchup more so than negative on either team.</a:t>
            </a:r>
          </a:p>
          <a:p>
            <a:pPr lvl="0"/>
            <a:r>
              <a:rPr lang="en-US" sz="2400" dirty="0"/>
              <a:t>Very little commentary about the actual game. People may not have been watching or felt uninspired.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48" y="2286000"/>
            <a:ext cx="528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success benefits the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9" y="2148417"/>
            <a:ext cx="3757083" cy="37570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Athletic success can substantially increase national recognition of universities, regardless of academic reputation (Goff, 2000)</a:t>
            </a:r>
          </a:p>
          <a:p>
            <a:r>
              <a:rPr lang="en-US" dirty="0"/>
              <a:t>Football (and basketball) success increase the quantity of applications each year, without a reduction in the quality of applications as based on SAT scores (Pope &amp; Pope, 2009)</a:t>
            </a:r>
          </a:p>
          <a:p>
            <a:r>
              <a:rPr lang="en-US" dirty="0"/>
              <a:t>Football success is positively related to freshman retention rates (</a:t>
            </a:r>
            <a:r>
              <a:rPr lang="en-US" dirty="0" err="1"/>
              <a:t>Mixon</a:t>
            </a:r>
            <a:r>
              <a:rPr lang="en-US" dirty="0"/>
              <a:t> &amp; Trevino, 2005)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AND FURTHER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8" y="1460091"/>
            <a:ext cx="5995789" cy="48681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Only use “UF+FSU” as key word. If we search the coaches and players the sentiment result may be different. </a:t>
            </a:r>
          </a:p>
          <a:p>
            <a:r>
              <a:rPr lang="en-US" dirty="0" smtClean="0"/>
              <a:t>There are certain unreadable symbol in the text which result a partial data losing. </a:t>
            </a:r>
            <a:endParaRPr lang="en-US" dirty="0" smtClean="0"/>
          </a:p>
          <a:p>
            <a:r>
              <a:rPr lang="en-US" dirty="0" err="1" smtClean="0"/>
              <a:t>Guilianotti</a:t>
            </a:r>
            <a:r>
              <a:rPr lang="en-US" dirty="0" smtClean="0"/>
              <a:t> </a:t>
            </a:r>
            <a:r>
              <a:rPr lang="en-US" dirty="0"/>
              <a:t>(2002, p.37) reported that failure to deliver on a school's "market promises," i.e., attracting better players and winning more games, inevitably causes some fans to seek other recreational activities as substitutes for college football attendance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Further study should evaluate a highly anticipated matchup for comparison</a:t>
            </a:r>
          </a:p>
          <a:p>
            <a:r>
              <a:rPr lang="en-US" dirty="0" smtClean="0"/>
              <a:t>Further study could also evaluate more locations to better evaluate the reach of the event and the sentiments expressed towards each university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1874517"/>
            <a:ext cx="3593522" cy="4453675"/>
          </a:xfrm>
        </p:spPr>
      </p:pic>
    </p:spTree>
    <p:extLst>
      <p:ext uri="{BB962C8B-B14F-4D97-AF65-F5344CB8AC3E}">
        <p14:creationId xmlns:p14="http://schemas.microsoft.com/office/powerpoint/2010/main" val="1581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Gaines, C. (2014). College football reaches record $3.4 billion in revenue. </a:t>
            </a:r>
            <a:r>
              <a:rPr lang="en-US" i="1" dirty="0"/>
              <a:t>Business Insider. </a:t>
            </a:r>
            <a:r>
              <a:rPr lang="en-US" dirty="0"/>
              <a:t>Retrieved from http://</a:t>
            </a:r>
            <a:r>
              <a:rPr lang="en-US" dirty="0" err="1"/>
              <a:t>www.businessinsider.com</a:t>
            </a:r>
            <a:r>
              <a:rPr lang="en-US" dirty="0"/>
              <a:t>/college-football-revenue-2014-12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Goff, B. (2000). Effects of university athletics on the university: A review and extension of empirical assessment. </a:t>
            </a:r>
            <a:r>
              <a:rPr lang="en-US" i="1" dirty="0"/>
              <a:t>Journal of Sport Management</a:t>
            </a:r>
            <a:r>
              <a:rPr lang="en-US" dirty="0"/>
              <a:t>, </a:t>
            </a:r>
            <a:r>
              <a:rPr lang="en-US" i="1" dirty="0"/>
              <a:t>14</a:t>
            </a:r>
            <a:r>
              <a:rPr lang="en-US" dirty="0"/>
              <a:t>(2), 85-104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Guilianotti</a:t>
            </a:r>
            <a:r>
              <a:rPr lang="en-US" dirty="0"/>
              <a:t>, R. (2002). Supporters, Followers, Fans, and </a:t>
            </a:r>
            <a:r>
              <a:rPr lang="en-US" dirty="0" err="1"/>
              <a:t>Flaneurs</a:t>
            </a:r>
            <a:r>
              <a:rPr lang="en-US" dirty="0"/>
              <a:t>. Journal of Sport and Social Issues 26(1), 25-46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Mixon</a:t>
            </a:r>
            <a:r>
              <a:rPr lang="en-US" dirty="0"/>
              <a:t>, F. G., &amp; Trevino, L. J. (2005). From kickoff to commencement: The positive role of intercollegiate athletics in higher education. </a:t>
            </a:r>
            <a:r>
              <a:rPr lang="en-US" i="1" dirty="0"/>
              <a:t>Economics of Education Review</a:t>
            </a:r>
            <a:r>
              <a:rPr lang="en-US" dirty="0"/>
              <a:t>, </a:t>
            </a:r>
            <a:r>
              <a:rPr lang="en-US" i="1" dirty="0"/>
              <a:t>24</a:t>
            </a:r>
            <a:r>
              <a:rPr lang="en-US" dirty="0"/>
              <a:t>(1), 97-102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Nixon, H. L. (2014). </a:t>
            </a:r>
            <a:r>
              <a:rPr lang="en-US" i="1" dirty="0"/>
              <a:t>The athletic trap: How college sports corrupted the academy</a:t>
            </a:r>
            <a:r>
              <a:rPr lang="en-US" dirty="0"/>
              <a:t>. Baltimore, MD: JHU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Pope, D. G., &amp; Pope, J. C. (2009). The impact of college sports success on the quantity and quality of student applications. </a:t>
            </a:r>
            <a:r>
              <a:rPr lang="en-US" i="1" dirty="0"/>
              <a:t>Southern Economic Journal</a:t>
            </a:r>
            <a:r>
              <a:rPr lang="en-US" dirty="0"/>
              <a:t>, 750-780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Toma</a:t>
            </a:r>
            <a:r>
              <a:rPr lang="en-US" dirty="0"/>
              <a:t>, J. D. (2003). </a:t>
            </a:r>
            <a:r>
              <a:rPr lang="en-US" i="1" dirty="0"/>
              <a:t>Football U.: Spectator sports in the life of the American university</a:t>
            </a:r>
            <a:r>
              <a:rPr lang="en-US" dirty="0"/>
              <a:t>. Ann Arbor, MI: University of Michigan </a:t>
            </a:r>
            <a:r>
              <a:rPr lang="en-US" dirty="0" smtClean="0"/>
              <a:t>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success influences decision makers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7" y="1874517"/>
            <a:ext cx="9754989" cy="3805368"/>
          </a:xfrm>
        </p:spPr>
        <p:txBody>
          <a:bodyPr/>
          <a:lstStyle/>
          <a:p>
            <a:r>
              <a:rPr lang="en-US" dirty="0"/>
              <a:t>Institutions with successful football teams receive 3% to 8% increases in state appropriations the following year, especially if they beat an in-state rival. (Humphries, 2003)</a:t>
            </a:r>
          </a:p>
          <a:p>
            <a:r>
              <a:rPr lang="en-US" dirty="0"/>
              <a:t>College football is one of the few ways that a flagship university engages the community at large (</a:t>
            </a:r>
            <a:r>
              <a:rPr lang="en-US" dirty="0" err="1"/>
              <a:t>Weerts</a:t>
            </a:r>
            <a:r>
              <a:rPr lang="en-US" dirty="0"/>
              <a:t>, 2014).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7" y="3702318"/>
            <a:ext cx="3871828" cy="29033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40" y="3702318"/>
            <a:ext cx="2969627" cy="29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</a:t>
            </a:r>
            <a:r>
              <a:rPr lang="en-US" sz="2800" dirty="0" smtClean="0"/>
              <a:t>key thoughts </a:t>
            </a:r>
            <a:r>
              <a:rPr lang="en-US" sz="2800" dirty="0"/>
              <a:t>do fans express about in-state rivalry games?</a:t>
            </a:r>
          </a:p>
          <a:p>
            <a:r>
              <a:rPr lang="en-US" sz="2800" dirty="0"/>
              <a:t>How do sentiments about the game vary across different regions of the state?</a:t>
            </a:r>
          </a:p>
        </p:txBody>
      </p:sp>
    </p:spTree>
    <p:extLst>
      <p:ext uri="{BB962C8B-B14F-4D97-AF65-F5344CB8AC3E}">
        <p14:creationId xmlns:p14="http://schemas.microsoft.com/office/powerpoint/2010/main" val="16258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Twitter as one of the most popular social media platform contains enormous information. </a:t>
            </a:r>
            <a:endParaRPr lang="en-US" sz="2800" dirty="0" smtClean="0"/>
          </a:p>
          <a:p>
            <a:r>
              <a:rPr lang="en-US" sz="2800" dirty="0" smtClean="0"/>
              <a:t>Twitter is also famous as the </a:t>
            </a:r>
            <a:r>
              <a:rPr lang="en-US" sz="2800" dirty="0"/>
              <a:t>real-time </a:t>
            </a:r>
            <a:r>
              <a:rPr lang="en-US" sz="2800" dirty="0" smtClean="0"/>
              <a:t>data resource.</a:t>
            </a:r>
          </a:p>
          <a:p>
            <a:r>
              <a:rPr lang="en-US" sz="2800" dirty="0" smtClean="0"/>
              <a:t>There are a lot of published articles based on Twitter data as well.</a:t>
            </a:r>
          </a:p>
          <a:p>
            <a:r>
              <a:rPr lang="en-US" sz="2800" dirty="0" smtClean="0"/>
              <a:t>It is free comparing with Instagram ($25 for each request)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0"/>
            <a:ext cx="1422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7" y="860904"/>
            <a:ext cx="5995465" cy="5365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2459" cy="1640894"/>
          </a:xfrm>
        </p:spPr>
        <p:txBody>
          <a:bodyPr anchor="t">
            <a:normAutofit/>
          </a:bodyPr>
          <a:lstStyle/>
          <a:p>
            <a:r>
              <a:rPr lang="en-US" sz="3700" dirty="0" smtClean="0"/>
              <a:t>Method:</a:t>
            </a:r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 smtClean="0"/>
              <a:t>data </a:t>
            </a:r>
            <a:r>
              <a:rPr lang="en-US" sz="3700" dirty="0"/>
              <a:t>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2286001"/>
            <a:ext cx="3652830" cy="3715788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smtClean="0"/>
              <a:t>Get access to Twitter API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https://developer.twitter.com</a:t>
            </a:r>
            <a:endParaRPr lang="en-US" dirty="0"/>
          </a:p>
          <a:p>
            <a:pPr lvl="1"/>
            <a:r>
              <a:rPr lang="en-US" dirty="0"/>
              <a:t>Create account</a:t>
            </a:r>
          </a:p>
          <a:p>
            <a:pPr lvl="1"/>
            <a:r>
              <a:rPr lang="en-US" dirty="0" smtClean="0"/>
              <a:t>Get the keys</a:t>
            </a:r>
          </a:p>
          <a:p>
            <a:pPr lvl="1"/>
            <a:r>
              <a:rPr lang="en-US" dirty="0" smtClean="0"/>
              <a:t>Limitation: Can only get 7days</a:t>
            </a:r>
          </a:p>
        </p:txBody>
      </p:sp>
    </p:spTree>
    <p:extLst>
      <p:ext uri="{BB962C8B-B14F-4D97-AF65-F5344CB8AC3E}">
        <p14:creationId xmlns:p14="http://schemas.microsoft.com/office/powerpoint/2010/main" val="1675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8939725" cy="1640894"/>
          </a:xfrm>
        </p:spPr>
        <p:txBody>
          <a:bodyPr anchor="t">
            <a:normAutofit/>
          </a:bodyPr>
          <a:lstStyle/>
          <a:p>
            <a:r>
              <a:rPr lang="en-US" sz="4000" dirty="0"/>
              <a:t>Method: </a:t>
            </a:r>
            <a:r>
              <a:rPr lang="en-US" sz="4000" dirty="0" smtClean="0"/>
              <a:t>data </a:t>
            </a:r>
            <a:r>
              <a:rPr lang="en-US" sz="4000" dirty="0"/>
              <a:t>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57242"/>
            <a:ext cx="9405237" cy="3940844"/>
          </a:xfrm>
        </p:spPr>
        <p:txBody>
          <a:bodyPr>
            <a:normAutofit/>
          </a:bodyPr>
          <a:lstStyle/>
          <a:p>
            <a:r>
              <a:rPr lang="en-US" dirty="0"/>
              <a:t>2. Search Tweets via R based on the API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1942643"/>
            <a:ext cx="8842589" cy="4666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11740" y="3518878"/>
            <a:ext cx="194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location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044248" y="3805911"/>
            <a:ext cx="465511" cy="60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60901" y="4406359"/>
            <a:ext cx="17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date</a:t>
            </a:r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86144" y="4497381"/>
            <a:ext cx="950655" cy="108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39244" y="3662814"/>
            <a:ext cx="400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keywords “UF” and ”FSU”</a:t>
            </a:r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1415" y="3842043"/>
            <a:ext cx="881152" cy="438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Method: data COLLECTION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4276598"/>
          <a:ext cx="9628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4180"/>
                <a:gridCol w="4814180"/>
              </a:tblGrid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Cities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Tweets (from 25-26)</a:t>
                      </a:r>
                    </a:p>
                  </a:txBody>
                  <a:tcPr/>
                </a:tc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Tallahassee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635</a:t>
                      </a:r>
                    </a:p>
                  </a:txBody>
                  <a:tcPr/>
                </a:tc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Gainesville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Orlando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</a:t>
                      </a:r>
                      <a:endParaRPr lang="en-US" dirty="0"/>
                    </a:p>
                  </a:txBody>
                  <a:tcPr/>
                </a:tc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Tampa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022"/>
            <a:ext cx="12192000" cy="2567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1678" y="6203454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</a:t>
            </a:r>
            <a:r>
              <a:rPr lang="en-US" smtClean="0"/>
              <a:t>: Remove Jacksonville=35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1092</Words>
  <Application>Microsoft Macintosh PowerPoint</Application>
  <PresentationFormat>Widescreen</PresentationFormat>
  <Paragraphs>115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Gill Sans MT</vt:lpstr>
      <vt:lpstr>Impact</vt:lpstr>
      <vt:lpstr>Microsoft YaHei</vt:lpstr>
      <vt:lpstr>宋体</vt:lpstr>
      <vt:lpstr>Arial</vt:lpstr>
      <vt:lpstr>Badge</vt:lpstr>
      <vt:lpstr>two ugly girls fighting  -SENTIMENT/EMOTION ANALYSIS OF A COLLEGE FOOTBALL RIVALRY GAME</vt:lpstr>
      <vt:lpstr>Introduction</vt:lpstr>
      <vt:lpstr>Football success benefits the university</vt:lpstr>
      <vt:lpstr>Football success influences decision makers</vt:lpstr>
      <vt:lpstr>Research question</vt:lpstr>
      <vt:lpstr>Why twitter?</vt:lpstr>
      <vt:lpstr>Method: data COLLECTION</vt:lpstr>
      <vt:lpstr>Method: data COLLECTION</vt:lpstr>
      <vt:lpstr>Method: data COLLECTION</vt:lpstr>
      <vt:lpstr>Method: Sentiment analysis</vt:lpstr>
      <vt:lpstr>Method: Sentiment analysis</vt:lpstr>
      <vt:lpstr>PowerPoint Presentation</vt:lpstr>
      <vt:lpstr>PowerPoint Presentation</vt:lpstr>
      <vt:lpstr>Method: Sentiment analysis</vt:lpstr>
      <vt:lpstr>PowerPoint Presentation</vt:lpstr>
      <vt:lpstr>Word cloud </vt:lpstr>
      <vt:lpstr>Word cloud for Gaine-sville </vt:lpstr>
      <vt:lpstr>Word cloud for Tallaha-ssee </vt:lpstr>
      <vt:lpstr>Word cloud for tAMPA</vt:lpstr>
      <vt:lpstr>Word cloud for oRLANDO</vt:lpstr>
      <vt:lpstr>The Emotion of tweets</vt:lpstr>
      <vt:lpstr>NRC Word-Emotion Association Lexicon</vt:lpstr>
      <vt:lpstr>NRC Word-Emotion Association Lexicon</vt:lpstr>
      <vt:lpstr>Examples</vt:lpstr>
      <vt:lpstr>Sentiment  scores  for  Gainesville </vt:lpstr>
      <vt:lpstr>Sentiments  scores   for   Tallahassee</vt:lpstr>
      <vt:lpstr>Sentiment  Scores   for   Tampa </vt:lpstr>
      <vt:lpstr>Sentiment   scores   for   Orlando</vt:lpstr>
      <vt:lpstr>Conclusion</vt:lpstr>
      <vt:lpstr>limitation AND FURTHER STUDY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kvohon@gmail.com</dc:creator>
  <cp:lastModifiedBy>Jing,Zeyuan</cp:lastModifiedBy>
  <cp:revision>26</cp:revision>
  <dcterms:created xsi:type="dcterms:W3CDTF">2017-11-29T06:25:43Z</dcterms:created>
  <dcterms:modified xsi:type="dcterms:W3CDTF">2017-11-30T19:52:31Z</dcterms:modified>
</cp:coreProperties>
</file>